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67" r:id="rId3"/>
    <p:sldId id="265" r:id="rId4"/>
    <p:sldId id="266" r:id="rId5"/>
    <p:sldId id="269" r:id="rId6"/>
    <p:sldId id="268" r:id="rId7"/>
    <p:sldId id="261" r:id="rId8"/>
    <p:sldId id="272" r:id="rId9"/>
    <p:sldId id="273" r:id="rId10"/>
    <p:sldId id="276" r:id="rId11"/>
    <p:sldId id="277" r:id="rId12"/>
    <p:sldId id="278" r:id="rId13"/>
    <p:sldId id="279" r:id="rId14"/>
    <p:sldId id="275" r:id="rId15"/>
    <p:sldId id="280" r:id="rId16"/>
    <p:sldId id="281" r:id="rId17"/>
    <p:sldId id="282" r:id="rId18"/>
    <p:sldId id="274" r:id="rId19"/>
    <p:sldId id="283" r:id="rId20"/>
    <p:sldId id="284" r:id="rId21"/>
    <p:sldId id="285" r:id="rId22"/>
    <p:sldId id="286" r:id="rId23"/>
    <p:sldId id="260" r:id="rId24"/>
    <p:sldId id="264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6" y="-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0900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image can appear to be a young lady in a hat facing away from the viewer OR and old woman with a large nose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 are no black dots in this image - it’s the contrasting values trick our brain and we see shadow dots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lines are straight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M.C. Escher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.nationalgeographic.com/brain-games/interactives/reading-in-color/" TargetMode="External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future/bespoke/story/20150130-how-your-eyes-trick-your-mind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865949"/>
            <a:ext cx="8520600" cy="12877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Special Elite"/>
                <a:ea typeface="Special Elite"/>
                <a:cs typeface="Special Elite"/>
                <a:sym typeface="Special Elite"/>
              </a:rPr>
              <a:t/>
            </a:r>
            <a:br>
              <a:rPr lang="en-US" dirty="0" smtClean="0">
                <a:latin typeface="Special Elite"/>
                <a:ea typeface="Special Elite"/>
                <a:cs typeface="Special Elite"/>
                <a:sym typeface="Special Elite"/>
              </a:rPr>
            </a:br>
            <a:r>
              <a:rPr lang="en-US" dirty="0" smtClean="0">
                <a:latin typeface="Special Elite"/>
                <a:ea typeface="Special Elite"/>
                <a:cs typeface="Special Elite"/>
                <a:sym typeface="Special Elite"/>
              </a:rPr>
              <a:t>Illusion Project</a:t>
            </a:r>
            <a:r>
              <a:rPr lang="en" dirty="0" smtClean="0">
                <a:latin typeface="Special Elite"/>
                <a:ea typeface="Special Elite"/>
                <a:cs typeface="Special Elite"/>
                <a:sym typeface="Special Elite"/>
              </a:rPr>
              <a:t>:</a:t>
            </a:r>
            <a:endParaRPr lang="en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55" name="Shape 55" descr="eye ic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948" y="309950"/>
            <a:ext cx="3740975" cy="21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model-threeface-mirror-photograph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4" y="948193"/>
            <a:ext cx="4454253" cy="2969502"/>
          </a:xfrm>
          <a:prstGeom prst="rect">
            <a:avLst/>
          </a:prstGeom>
        </p:spPr>
      </p:pic>
      <p:pic>
        <p:nvPicPr>
          <p:cNvPr id="4" name="Picture 3" descr="4da522dfd69bcd52a75be8cb7a2fb3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20" y="196795"/>
            <a:ext cx="2997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92157412_662a8a96fa_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34" y="178905"/>
            <a:ext cx="7175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-Attack-4fb645b908368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3139" cy="4051351"/>
          </a:xfrm>
          <a:prstGeom prst="rect">
            <a:avLst/>
          </a:prstGeom>
        </p:spPr>
      </p:pic>
      <p:pic>
        <p:nvPicPr>
          <p:cNvPr id="4" name="Picture 3" descr="7d4e1713fe0ca1ae59239afbd5f14f7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29" y="1643998"/>
            <a:ext cx="3877382" cy="34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335976-1A1923B3000005DC-931_634x6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20" y="0"/>
            <a:ext cx="51597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80" y="246395"/>
            <a:ext cx="36206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Type 2) This photo </a:t>
            </a:r>
            <a:r>
              <a:rPr lang="en-US" sz="2400" b="1" dirty="0">
                <a:solidFill>
                  <a:srgbClr val="CCFFCC"/>
                </a:solidFill>
              </a:rPr>
              <a:t>should show </a:t>
            </a:r>
            <a:r>
              <a:rPr lang="en-US" sz="2400" b="1" dirty="0" smtClean="0">
                <a:solidFill>
                  <a:srgbClr val="CCFFCC"/>
                </a:solidFill>
              </a:rPr>
              <a:t>a message or lesson…this could be a </a:t>
            </a:r>
            <a:r>
              <a:rPr lang="en-US" sz="2400" b="1" dirty="0">
                <a:solidFill>
                  <a:srgbClr val="CCFFCC"/>
                </a:solidFill>
              </a:rPr>
              <a:t>misconception in society that needs to be corrected. </a:t>
            </a:r>
            <a:endParaRPr lang="en-US" sz="2400" b="1" dirty="0" smtClean="0">
              <a:solidFill>
                <a:srgbClr val="CCFFCC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Example</a:t>
            </a:r>
            <a:r>
              <a:rPr lang="en-US" sz="2400" dirty="0">
                <a:solidFill>
                  <a:srgbClr val="FFFFFF"/>
                </a:solidFill>
              </a:rPr>
              <a:t>; putting work before your family</a:t>
            </a:r>
          </a:p>
          <a:p>
            <a:endParaRPr lang="en-US" dirty="0"/>
          </a:p>
        </p:txBody>
      </p:sp>
      <p:pic>
        <p:nvPicPr>
          <p:cNvPr id="4" name="Shape 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6666" y="246395"/>
            <a:ext cx="5063735" cy="448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73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9300_10151202542696754_60088795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7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-speed-water-splash-photography-fist-p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046" cy="5143500"/>
          </a:xfrm>
          <a:prstGeom prst="rect">
            <a:avLst/>
          </a:prstGeom>
        </p:spPr>
      </p:pic>
      <p:pic>
        <p:nvPicPr>
          <p:cNvPr id="3" name="Picture 2" descr="surreal-photography-seri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7d2d2b87ebb5cc8b7ebab965e74ac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3" name="Picture 2" descr="Elias-cyrus-Eric-pjf4n9-768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789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80" y="227442"/>
            <a:ext cx="37912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Type 3) This photo should take on a challenging illusion in Photoshop </a:t>
            </a:r>
            <a:r>
              <a:rPr lang="en-US" sz="2400" dirty="0" smtClean="0">
                <a:solidFill>
                  <a:srgbClr val="FFFFFF"/>
                </a:solidFill>
              </a:rPr>
              <a:t>AND </a:t>
            </a:r>
            <a:r>
              <a:rPr lang="en-US" sz="2400" dirty="0">
                <a:solidFill>
                  <a:srgbClr val="FFFFFF"/>
                </a:solidFill>
              </a:rPr>
              <a:t>convey a message about society’s perception. 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This </a:t>
            </a:r>
            <a:r>
              <a:rPr lang="en-US" sz="2400" dirty="0">
                <a:solidFill>
                  <a:srgbClr val="FFFFFF"/>
                </a:solidFill>
              </a:rPr>
              <a:t>is a combination of the two types above and should be attempted by students willing to challenge themselves. </a:t>
            </a:r>
          </a:p>
          <a:p>
            <a:endParaRPr lang="en-US" dirty="0"/>
          </a:p>
        </p:txBody>
      </p:sp>
      <p:pic>
        <p:nvPicPr>
          <p:cNvPr id="3" name="Picture 2" descr="illusion option #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2" y="489199"/>
            <a:ext cx="3911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ck-photography-abstract-face-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0706" cy="5143500"/>
          </a:xfrm>
          <a:prstGeom prst="rect">
            <a:avLst/>
          </a:prstGeom>
        </p:spPr>
      </p:pic>
      <p:pic>
        <p:nvPicPr>
          <p:cNvPr id="3" name="Picture 2" descr="tumblr_static_tumblr_static_ajmcodgrts00wgooogk0s000g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8695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Conflicting Appearance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424" y="234700"/>
            <a:ext cx="3359199" cy="466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69125" y="1507875"/>
            <a:ext cx="3903600" cy="26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does this drawing look like?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Can you see something else?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ing-mindblowing-photography-emgn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7" y="0"/>
            <a:ext cx="6087787" cy="4052183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278"/>
            <a:ext cx="4431195" cy="32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3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46d7cb657cc91124e82a81313123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8352" cy="3998512"/>
          </a:xfrm>
          <a:prstGeom prst="rect">
            <a:avLst/>
          </a:prstGeom>
        </p:spPr>
      </p:pic>
      <p:pic>
        <p:nvPicPr>
          <p:cNvPr id="3" name="Picture 2" descr="13949M1b2-F-650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2" y="0"/>
            <a:ext cx="3901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185" y="508000"/>
            <a:ext cx="3446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QUESTIONS?</a:t>
            </a:r>
            <a:endParaRPr lang="en-US" sz="60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3" name="Shape 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49295" y="828975"/>
            <a:ext cx="3900949" cy="388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43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174" y="228600"/>
            <a:ext cx="5627575" cy="47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4536675"/>
            <a:ext cx="8520600" cy="3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http://channel.nationalgeographic.com/brain-games/interactives/reading-in-color/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17382"/>
          <a:stretch/>
        </p:blipFill>
        <p:spPr>
          <a:xfrm>
            <a:off x="2088550" y="207225"/>
            <a:ext cx="5784550" cy="4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27225" y="1658650"/>
            <a:ext cx="1197900" cy="106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Try this game!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What is an optical illusion?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64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66666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An optical illusion </a:t>
            </a:r>
            <a:r>
              <a:rPr lang="en" b="1" dirty="0">
                <a:solidFill>
                  <a:srgbClr val="FFFF00"/>
                </a:solidFill>
              </a:rPr>
              <a:t>is seeing something that does not exist or that is different than it appears to be.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CFFCC"/>
                </a:solidFill>
              </a:rPr>
              <a:t>Some </a:t>
            </a:r>
            <a:r>
              <a:rPr lang="en" dirty="0">
                <a:solidFill>
                  <a:srgbClr val="CCFFCC"/>
                </a:solidFill>
              </a:rPr>
              <a:t>people find the illusion too hard to look at - it is too disconnected from reality.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587" y="1152475"/>
            <a:ext cx="3838575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193750" y="4196900"/>
            <a:ext cx="36384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</a:rPr>
              <a:t>How many legs does this elephant have?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optical illusions work?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35775" y="1118950"/>
            <a:ext cx="4555500" cy="385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There are three types of optical illusions</a:t>
            </a:r>
            <a:r>
              <a:rPr lang="en" dirty="0" smtClean="0">
                <a:solidFill>
                  <a:srgbClr val="FFFFFF"/>
                </a:solidFill>
              </a:rPr>
              <a:t>: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1397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endParaRPr lang="en" sz="2000" dirty="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" sz="2000" dirty="0" smtClean="0">
                <a:solidFill>
                  <a:srgbClr val="FFFFFF"/>
                </a:solidFill>
              </a:rPr>
              <a:t>Physiological </a:t>
            </a:r>
            <a:r>
              <a:rPr lang="en" sz="2000" dirty="0">
                <a:solidFill>
                  <a:srgbClr val="FFFFFF"/>
                </a:solidFill>
              </a:rPr>
              <a:t>effects from excess stimulation (brightness, color, size, position, movement</a:t>
            </a:r>
            <a:r>
              <a:rPr lang="en" sz="2000" dirty="0" smtClean="0">
                <a:solidFill>
                  <a:srgbClr val="FFFFFF"/>
                </a:solidFill>
              </a:rPr>
              <a:t>)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</a:rPr>
              <a:t>2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" sz="2000" dirty="0" smtClean="0">
                <a:solidFill>
                  <a:srgbClr val="FFFFFF"/>
                </a:solidFill>
              </a:rPr>
              <a:t>Cognitive </a:t>
            </a:r>
            <a:r>
              <a:rPr lang="en" sz="2000" dirty="0">
                <a:solidFill>
                  <a:srgbClr val="FFFFFF"/>
                </a:solidFill>
              </a:rPr>
              <a:t>effects in which eyes “fill in” missing or incomplete </a:t>
            </a:r>
            <a:r>
              <a:rPr lang="en" sz="2000" dirty="0" smtClean="0">
                <a:solidFill>
                  <a:srgbClr val="FFFFFF"/>
                </a:solidFill>
              </a:rPr>
              <a:t>data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139700" lvl="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3. </a:t>
            </a:r>
            <a:r>
              <a:rPr lang="en" sz="2000" dirty="0" smtClean="0">
                <a:solidFill>
                  <a:srgbClr val="FFFFFF"/>
                </a:solidFill>
              </a:rPr>
              <a:t>Images </a:t>
            </a:r>
            <a:r>
              <a:rPr lang="en" sz="2000" dirty="0">
                <a:solidFill>
                  <a:srgbClr val="FFFFFF"/>
                </a:solidFill>
              </a:rPr>
              <a:t>that appear </a:t>
            </a:r>
            <a:r>
              <a:rPr lang="en-US" sz="2000" dirty="0">
                <a:solidFill>
                  <a:srgbClr val="FFFFFF"/>
                </a:solidFill>
              </a:rPr>
              <a:t>to</a:t>
            </a:r>
            <a:r>
              <a:rPr lang="en" sz="2000" dirty="0">
                <a:solidFill>
                  <a:srgbClr val="FFFFFF"/>
                </a:solidFill>
              </a:rPr>
              <a:t> differ from the objects that make them.</a:t>
            </a:r>
            <a:endParaRPr lang="en-US" sz="2000" dirty="0">
              <a:solidFill>
                <a:srgbClr val="FFFFFF"/>
              </a:solidFill>
            </a:endParaRPr>
          </a:p>
          <a:p>
            <a:pPr marL="139700" lvl="0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</a:pPr>
            <a:r>
              <a:rPr lang="en-US" sz="2000" dirty="0">
                <a:solidFill>
                  <a:srgbClr val="FFFFFF"/>
                </a:solidFill>
              </a:rPr>
              <a:t>Ex) MC Escher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endParaRPr lang="en" sz="20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u="sng" dirty="0">
              <a:solidFill>
                <a:schemeClr val="accent5"/>
              </a:solidFill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975" y="1446575"/>
            <a:ext cx="4037574" cy="26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Physiological illusions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50" y="1244712"/>
            <a:ext cx="447675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240900" y="1775925"/>
            <a:ext cx="2228400" cy="10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Count how many black dots….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Cognitive illusions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165500" y="1734050"/>
            <a:ext cx="2429400" cy="16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74" y="1220045"/>
            <a:ext cx="6193983" cy="3468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9825"/>
            <a:ext cx="3789475" cy="48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599000" y="276450"/>
            <a:ext cx="3845100" cy="10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Type 3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 Ex: </a:t>
            </a:r>
            <a:r>
              <a:rPr lang="en-US" sz="3600" dirty="0">
                <a:solidFill>
                  <a:srgbClr val="FFFFFF"/>
                </a:solidFill>
              </a:rPr>
              <a:t>T</a:t>
            </a:r>
            <a:r>
              <a:rPr lang="en" sz="3600" dirty="0" smtClean="0">
                <a:solidFill>
                  <a:srgbClr val="FFFFFF"/>
                </a:solidFill>
              </a:rPr>
              <a:t>he </a:t>
            </a:r>
            <a:r>
              <a:rPr lang="en" sz="3600" dirty="0">
                <a:solidFill>
                  <a:srgbClr val="FFFFFF"/>
                </a:solidFill>
              </a:rPr>
              <a:t>work of M.C. Escher…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But did you know that he uses mathematical concepts (Euclidean geometry, hyperbolic geometry, tessellations) in his drawings despite having no formal mathematical training or a high school diploma?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Choose 2 of the 3 options :</a:t>
            </a:r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11695" cy="26571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Requirements: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-20+ photos turned in via contact sheet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-Minimum of 3 sketches INCLUDING LABELS and plans for </a:t>
            </a:r>
            <a:r>
              <a:rPr lang="en-US" dirty="0" smtClean="0">
                <a:solidFill>
                  <a:srgbClr val="FFFFFF"/>
                </a:solidFill>
              </a:rPr>
              <a:t>edits</a:t>
            </a:r>
            <a:r>
              <a:rPr lang="en-US" sz="1200" dirty="0"/>
              <a:t> </a:t>
            </a:r>
          </a:p>
          <a:p>
            <a:pPr algn="ctr"/>
            <a:r>
              <a:rPr lang="en-US" sz="1200" dirty="0"/>
              <a:t> </a:t>
            </a:r>
          </a:p>
          <a:p>
            <a:pPr lvl="0" algn="ctr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762687" y="644418"/>
            <a:ext cx="29002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Photoshop or Camera Requirements: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-Use of at least 1 Filter or blending mode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-Replace at least one background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-Follow 3 DIFFERENT rules of composition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- 2 new edits from Illusion tutorials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511" y="3770785"/>
            <a:ext cx="511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2-3 Final Photos- Choose 2!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24" y="360116"/>
            <a:ext cx="4359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Option </a:t>
            </a:r>
            <a:r>
              <a:rPr lang="en-US" sz="2000" dirty="0">
                <a:solidFill>
                  <a:srgbClr val="FFFFFF"/>
                </a:solidFill>
              </a:rPr>
              <a:t>1) Distorting or creating a new reality</a:t>
            </a:r>
            <a:r>
              <a:rPr lang="en-US" sz="20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“Reality is simply a matter of perception</a:t>
            </a:r>
            <a:r>
              <a:rPr lang="en-US" sz="2000" dirty="0" smtClean="0">
                <a:solidFill>
                  <a:srgbClr val="FFFFFF"/>
                </a:solidFill>
              </a:rPr>
              <a:t>”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Mess with proportions of objects to create your own fantasy scene</a:t>
            </a:r>
          </a:p>
          <a:p>
            <a:pPr lvl="0"/>
            <a:endParaRPr lang="en-US" sz="2000" dirty="0" smtClean="0">
              <a:solidFill>
                <a:srgbClr val="FFFFFF"/>
              </a:solidFill>
            </a:endParaRPr>
          </a:p>
          <a:p>
            <a:pPr lvl="0"/>
            <a:r>
              <a:rPr lang="en-US" sz="2000" dirty="0" smtClean="0">
                <a:solidFill>
                  <a:srgbClr val="FFFFFF"/>
                </a:solidFill>
              </a:rPr>
              <a:t>Always </a:t>
            </a:r>
            <a:r>
              <a:rPr lang="en-US" sz="2000" dirty="0">
                <a:solidFill>
                  <a:srgbClr val="FFFFFF"/>
                </a:solidFill>
              </a:rPr>
              <a:t>follow the rules of composition</a:t>
            </a:r>
          </a:p>
          <a:p>
            <a:pPr lvl="0"/>
            <a:endParaRPr lang="en-US" sz="2000" dirty="0" smtClean="0">
              <a:solidFill>
                <a:srgbClr val="FFFFFF"/>
              </a:solidFill>
            </a:endParaRPr>
          </a:p>
          <a:p>
            <a:pPr lvl="0"/>
            <a:r>
              <a:rPr lang="en-US" sz="2000" dirty="0" smtClean="0">
                <a:solidFill>
                  <a:srgbClr val="FFFFFF"/>
                </a:solidFill>
              </a:rPr>
              <a:t>Use </a:t>
            </a:r>
            <a:r>
              <a:rPr lang="en-US" sz="2000" dirty="0">
                <a:solidFill>
                  <a:srgbClr val="FFFFFF"/>
                </a:solidFill>
              </a:rPr>
              <a:t>children’s books and movies as a reference for these photos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 descr="option 1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2" y="651622"/>
            <a:ext cx="4136039" cy="40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004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444</Words>
  <Application>Microsoft Macintosh PowerPoint</Application>
  <PresentationFormat>On-screen Show (16:9)</PresentationFormat>
  <Paragraphs>64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simple-dark-2</vt:lpstr>
      <vt:lpstr> Illusion Project:</vt:lpstr>
      <vt:lpstr>Conflicting Appearance</vt:lpstr>
      <vt:lpstr>What is an optical illusion? </vt:lpstr>
      <vt:lpstr>How do optical illusions work?</vt:lpstr>
      <vt:lpstr>Physiological illusions</vt:lpstr>
      <vt:lpstr>Cognitive illusions</vt:lpstr>
      <vt:lpstr>PowerPoint Presentation</vt:lpstr>
      <vt:lpstr>Choose 2 of the 3 options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Games: Understanding Illusions</dc:title>
  <cp:lastModifiedBy>School Teacher</cp:lastModifiedBy>
  <cp:revision>14</cp:revision>
  <dcterms:modified xsi:type="dcterms:W3CDTF">2016-11-05T19:07:29Z</dcterms:modified>
</cp:coreProperties>
</file>